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79" r:id="rId3"/>
    <p:sldId id="272" r:id="rId4"/>
    <p:sldId id="257" r:id="rId5"/>
    <p:sldId id="258" r:id="rId6"/>
    <p:sldId id="268" r:id="rId7"/>
    <p:sldId id="264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3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F1EF-F3C1-4B54-8296-53B908AB5A7F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635-C93B-4185-93D3-76010EA55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19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F1EF-F3C1-4B54-8296-53B908AB5A7F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635-C93B-4185-93D3-76010EA55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95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F1EF-F3C1-4B54-8296-53B908AB5A7F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635-C93B-4185-93D3-76010EA55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87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F1EF-F3C1-4B54-8296-53B908AB5A7F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635-C93B-4185-93D3-76010EA55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9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F1EF-F3C1-4B54-8296-53B908AB5A7F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635-C93B-4185-93D3-76010EA55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45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F1EF-F3C1-4B54-8296-53B908AB5A7F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635-C93B-4185-93D3-76010EA55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08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F1EF-F3C1-4B54-8296-53B908AB5A7F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635-C93B-4185-93D3-76010EA55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7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F1EF-F3C1-4B54-8296-53B908AB5A7F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635-C93B-4185-93D3-76010EA55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30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F1EF-F3C1-4B54-8296-53B908AB5A7F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635-C93B-4185-93D3-76010EA55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56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F1EF-F3C1-4B54-8296-53B908AB5A7F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635-C93B-4185-93D3-76010EA55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41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F1EF-F3C1-4B54-8296-53B908AB5A7F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A635-C93B-4185-93D3-76010EA55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23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F1EF-F3C1-4B54-8296-53B908AB5A7F}" type="datetimeFigureOut">
              <a:rPr lang="ko-KR" altLang="en-US" smtClean="0"/>
              <a:t>2020-12-24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6A635-C93B-4185-93D3-76010EA55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63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t="654" b="648"/>
          <a:stretch/>
        </p:blipFill>
        <p:spPr>
          <a:xfrm>
            <a:off x="-1" y="0"/>
            <a:ext cx="11116101" cy="6858000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198963" y="2148550"/>
            <a:ext cx="6917138" cy="4354607"/>
          </a:xfrm>
        </p:spPr>
        <p:txBody>
          <a:bodyPr>
            <a:normAutofit/>
          </a:bodyPr>
          <a:lstStyle/>
          <a:p>
            <a:pPr algn="l"/>
            <a:r>
              <a:rPr lang="ko-KR" altLang="en-US" sz="4900" dirty="0" smtClean="0">
                <a:solidFill>
                  <a:schemeClr val="accent6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인권도서관 이용자용</a:t>
            </a:r>
            <a:endParaRPr lang="en-US" altLang="ko-KR" sz="4900" dirty="0" smtClean="0">
              <a:solidFill>
                <a:schemeClr val="accent6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/>
            <a:r>
              <a:rPr lang="en-US" altLang="ko-KR" sz="4900" dirty="0" smtClean="0">
                <a:latin typeface="Franklin Gothic Medium" panose="020B0603020102020204" pitchFamily="34" charset="0"/>
              </a:rPr>
              <a:t>User</a:t>
            </a:r>
            <a:r>
              <a:rPr lang="ko-KR" altLang="en-US" sz="4900" dirty="0" smtClean="0">
                <a:latin typeface="Franklin Gothic Medium" panose="020B0603020102020204" pitchFamily="34" charset="0"/>
              </a:rPr>
              <a:t> </a:t>
            </a:r>
            <a:r>
              <a:rPr lang="en-US" altLang="ko-KR" sz="4900" dirty="0">
                <a:latin typeface="Franklin Gothic Medium" panose="020B0603020102020204" pitchFamily="34" charset="0"/>
              </a:rPr>
              <a:t>Guide </a:t>
            </a:r>
          </a:p>
          <a:p>
            <a:pPr algn="l"/>
            <a:r>
              <a:rPr lang="en-US" altLang="ko-KR" sz="4900" dirty="0" smtClean="0">
                <a:latin typeface="Franklin Gothic Medium" panose="020B0603020102020204" pitchFamily="34" charset="0"/>
              </a:rPr>
              <a:t>E-Books</a:t>
            </a:r>
            <a:endParaRPr lang="en-US" altLang="ko-KR" sz="4900" dirty="0">
              <a:latin typeface="Franklin Gothic Medium" panose="020B0603020102020204" pitchFamily="34" charset="0"/>
            </a:endParaRPr>
          </a:p>
          <a:p>
            <a:pPr algn="l"/>
            <a:endParaRPr lang="en-US" altLang="ko-KR" sz="4000" dirty="0">
              <a:latin typeface="Franklin Gothic Medium" panose="020B0603020102020204" pitchFamily="34" charset="0"/>
            </a:endParaRPr>
          </a:p>
          <a:p>
            <a:pPr algn="l"/>
            <a:endParaRPr lang="en-US" altLang="ko-KR" sz="4000" dirty="0">
              <a:latin typeface="Franklin Gothic Medium" panose="020B0603020102020204" pitchFamily="34" charset="0"/>
            </a:endParaRPr>
          </a:p>
          <a:p>
            <a:pPr algn="l"/>
            <a:endParaRPr lang="en-US" altLang="ko-KR" sz="2200" dirty="0">
              <a:latin typeface="Franklin Gothic Medium" panose="020B0603020102020204" pitchFamily="34" charset="0"/>
            </a:endParaRPr>
          </a:p>
          <a:p>
            <a:pPr algn="l"/>
            <a:endParaRPr lang="en-US" altLang="ko-KR" sz="2200" dirty="0">
              <a:latin typeface="Calisto MT" panose="02040603050505030304" pitchFamily="18" charset="0"/>
            </a:endParaRPr>
          </a:p>
          <a:p>
            <a:pPr algn="l"/>
            <a:endParaRPr lang="en-US" altLang="ko-KR" sz="2200" dirty="0">
              <a:latin typeface="Calisto MT" panose="02040603050505030304" pitchFamily="18" charset="0"/>
            </a:endParaRPr>
          </a:p>
          <a:p>
            <a:pPr algn="l"/>
            <a:endParaRPr lang="ko-KR" altLang="en-US" sz="2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3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89" y="1057645"/>
            <a:ext cx="9606844" cy="545040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28517" y="129654"/>
            <a:ext cx="10878150" cy="605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700" b="1" dirty="0">
                <a:latin typeface="+mn-ea"/>
                <a:ea typeface="+mn-ea"/>
              </a:rPr>
              <a:t>5. View</a:t>
            </a:r>
            <a:r>
              <a:rPr lang="ko-KR" altLang="en-US" sz="2700" b="1" dirty="0">
                <a:latin typeface="+mn-ea"/>
                <a:ea typeface="+mn-ea"/>
              </a:rPr>
              <a:t> </a:t>
            </a:r>
            <a:r>
              <a:rPr lang="en-US" altLang="ko-KR" sz="2700" b="1" dirty="0">
                <a:latin typeface="+mn-ea"/>
                <a:ea typeface="+mn-ea"/>
              </a:rPr>
              <a:t>: </a:t>
            </a:r>
            <a:r>
              <a:rPr lang="ko-KR" altLang="en-US" sz="2700" b="1" dirty="0">
                <a:latin typeface="+mn-ea"/>
                <a:ea typeface="+mn-ea"/>
              </a:rPr>
              <a:t>열람하기 </a:t>
            </a:r>
            <a:r>
              <a:rPr lang="en-US" altLang="ko-KR" sz="2700" b="1" dirty="0">
                <a:latin typeface="+mn-ea"/>
                <a:ea typeface="+mn-ea"/>
              </a:rPr>
              <a:t>&lt;e-Book&gt;</a:t>
            </a:r>
            <a:endParaRPr lang="ko-KR" altLang="en-US" sz="2700" b="1" dirty="0">
              <a:latin typeface="+mn-ea"/>
              <a:ea typeface="+mn-ea"/>
            </a:endParaRPr>
          </a:p>
        </p:txBody>
      </p:sp>
      <p:sp>
        <p:nvSpPr>
          <p:cNvPr id="4" name="사각형: 둥근 모서리 16"/>
          <p:cNvSpPr/>
          <p:nvPr/>
        </p:nvSpPr>
        <p:spPr>
          <a:xfrm>
            <a:off x="9329225" y="1571742"/>
            <a:ext cx="1835486" cy="4299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저장 및 인쇄 가능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832103" y="1035067"/>
            <a:ext cx="700431" cy="337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16">
            <a:extLst>
              <a:ext uri="{FF2B5EF4-FFF2-40B4-BE49-F238E27FC236}">
                <a16:creationId xmlns:a16="http://schemas.microsoft.com/office/drawing/2014/main" xmlns="" id="{1FE7570B-6304-4917-B256-7CE2168764DA}"/>
              </a:ext>
            </a:extLst>
          </p:cNvPr>
          <p:cNvSpPr/>
          <p:nvPr/>
        </p:nvSpPr>
        <p:spPr>
          <a:xfrm>
            <a:off x="693348" y="1571742"/>
            <a:ext cx="1835486" cy="4299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Franklin Gothic Medium" panose="020B0603020102020204" pitchFamily="34" charset="0"/>
              </a:rPr>
              <a:t>PDF</a:t>
            </a:r>
            <a:r>
              <a:rPr lang="ko-KR" altLang="en-US" sz="1600" dirty="0">
                <a:latin typeface="Franklin Gothic Medium" panose="020B0603020102020204" pitchFamily="34" charset="0"/>
              </a:rPr>
              <a:t>로 원문 보기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9026BEF0-8D59-49F2-83D7-26353321F076}"/>
              </a:ext>
            </a:extLst>
          </p:cNvPr>
          <p:cNvSpPr/>
          <p:nvPr/>
        </p:nvSpPr>
        <p:spPr>
          <a:xfrm>
            <a:off x="10047111" y="5185379"/>
            <a:ext cx="575734" cy="1271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16">
            <a:extLst>
              <a:ext uri="{FF2B5EF4-FFF2-40B4-BE49-F238E27FC236}">
                <a16:creationId xmlns:a16="http://schemas.microsoft.com/office/drawing/2014/main" xmlns="" id="{A01267B7-AD37-446D-9EA9-4BB93460EA30}"/>
              </a:ext>
            </a:extLst>
          </p:cNvPr>
          <p:cNvSpPr/>
          <p:nvPr/>
        </p:nvSpPr>
        <p:spPr>
          <a:xfrm>
            <a:off x="9286895" y="4555931"/>
            <a:ext cx="2103598" cy="4299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쪽 맞춤</a:t>
            </a:r>
            <a:r>
              <a:rPr lang="en-US" altLang="ko-KR" sz="1600" dirty="0">
                <a:latin typeface="Franklin Gothic Medium" panose="020B0603020102020204" pitchFamily="34" charset="0"/>
              </a:rPr>
              <a:t>, </a:t>
            </a:r>
            <a:r>
              <a:rPr lang="ko-KR" altLang="en-US" sz="1600" dirty="0">
                <a:latin typeface="Franklin Gothic Medium" panose="020B0603020102020204" pitchFamily="34" charset="0"/>
              </a:rPr>
              <a:t>확대 및 축소</a:t>
            </a:r>
          </a:p>
        </p:txBody>
      </p:sp>
    </p:spTree>
    <p:extLst>
      <p:ext uri="{BB962C8B-B14F-4D97-AF65-F5344CB8AC3E}">
        <p14:creationId xmlns:p14="http://schemas.microsoft.com/office/powerpoint/2010/main" val="101007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940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accent6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인권도서관 홈페이지</a:t>
            </a:r>
            <a:r>
              <a:rPr lang="en-US" altLang="ko-KR" sz="3600" dirty="0" smtClean="0">
                <a:solidFill>
                  <a:schemeClr val="accent6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/ </a:t>
            </a:r>
            <a:r>
              <a:rPr lang="ko-KR" altLang="en-US" sz="3600" dirty="0" smtClean="0">
                <a:solidFill>
                  <a:schemeClr val="accent6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전자자료</a:t>
            </a:r>
            <a:r>
              <a:rPr lang="en-US" altLang="ko-KR" sz="3600" dirty="0" smtClean="0">
                <a:solidFill>
                  <a:schemeClr val="accent6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/ </a:t>
            </a:r>
            <a:r>
              <a:rPr lang="ko-KR" altLang="en-US" sz="3600" dirty="0" err="1" smtClean="0">
                <a:solidFill>
                  <a:schemeClr val="accent6">
                    <a:lumMod val="50000"/>
                  </a:schemeClr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전자책</a:t>
            </a:r>
            <a:endParaRPr lang="ko-KR" altLang="en-US" sz="3600" dirty="0">
              <a:solidFill>
                <a:schemeClr val="accent6">
                  <a:lumMod val="50000"/>
                </a:schemeClr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53297"/>
            <a:ext cx="10515600" cy="5023666"/>
          </a:xfrm>
        </p:spPr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25228"/>
            <a:ext cx="9058144" cy="507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4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8517" y="129654"/>
            <a:ext cx="10377752" cy="605691"/>
          </a:xfrm>
        </p:spPr>
        <p:txBody>
          <a:bodyPr>
            <a:normAutofit/>
          </a:bodyPr>
          <a:lstStyle/>
          <a:p>
            <a:r>
              <a:rPr lang="en-US" altLang="ko-KR" sz="2700" b="1" dirty="0">
                <a:latin typeface="+mn-ea"/>
                <a:ea typeface="+mn-ea"/>
              </a:rPr>
              <a:t>1. De </a:t>
            </a:r>
            <a:r>
              <a:rPr lang="en-US" altLang="ko-KR" sz="2700" b="1" dirty="0" err="1">
                <a:latin typeface="+mn-ea"/>
                <a:ea typeface="+mn-ea"/>
              </a:rPr>
              <a:t>Gruyter</a:t>
            </a:r>
            <a:r>
              <a:rPr lang="en-US" altLang="ko-KR" sz="2700" b="1" dirty="0">
                <a:latin typeface="+mn-ea"/>
                <a:ea typeface="+mn-ea"/>
              </a:rPr>
              <a:t> Main Homepage</a:t>
            </a:r>
            <a:endParaRPr lang="ko-KR" altLang="en-US" sz="2700" b="1" dirty="0">
              <a:latin typeface="+mn-ea"/>
              <a:ea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352" y="946213"/>
            <a:ext cx="9887981" cy="5646498"/>
          </a:xfrm>
          <a:prstGeom prst="rect">
            <a:avLst/>
          </a:prstGeom>
        </p:spPr>
      </p:pic>
      <p:sp>
        <p:nvSpPr>
          <p:cNvPr id="9" name="사각형: 둥근 모서리 8"/>
          <p:cNvSpPr/>
          <p:nvPr/>
        </p:nvSpPr>
        <p:spPr>
          <a:xfrm>
            <a:off x="1663215" y="1640430"/>
            <a:ext cx="1338838" cy="35373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주제분야별</a:t>
            </a:r>
            <a:endParaRPr lang="ko-KR" altLang="en-US" dirty="0">
              <a:latin typeface="Franklin Gothic Medium" panose="020B06030201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D0DEDD78-F7B7-4C07-8051-6AF73BB08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98" y="1970152"/>
            <a:ext cx="7334042" cy="280722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54C1F121-A456-4D07-A530-E1AC74A3E8D7}"/>
              </a:ext>
            </a:extLst>
          </p:cNvPr>
          <p:cNvSpPr/>
          <p:nvPr/>
        </p:nvSpPr>
        <p:spPr>
          <a:xfrm>
            <a:off x="3168073" y="1694772"/>
            <a:ext cx="1234594" cy="275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155263A0-770F-4BD4-ABB4-140611650E1D}"/>
              </a:ext>
            </a:extLst>
          </p:cNvPr>
          <p:cNvSpPr/>
          <p:nvPr/>
        </p:nvSpPr>
        <p:spPr>
          <a:xfrm>
            <a:off x="4466834" y="1694772"/>
            <a:ext cx="1042144" cy="275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xmlns="" id="{61CC065B-D410-4FCA-A95C-C6C1D6CC2BBD}"/>
              </a:ext>
            </a:extLst>
          </p:cNvPr>
          <p:cNvSpPr/>
          <p:nvPr/>
        </p:nvSpPr>
        <p:spPr>
          <a:xfrm>
            <a:off x="4334933" y="1203343"/>
            <a:ext cx="1332089" cy="35373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latin typeface="Franklin Gothic Medium" panose="020B0603020102020204" pitchFamily="34" charset="0"/>
              </a:rPr>
              <a:t>출판물 현황</a:t>
            </a:r>
            <a:endParaRPr lang="ko-KR" altLang="en-US" dirty="0">
              <a:latin typeface="Franklin Gothic Medium" panose="020B0603020102020204" pitchFamily="34" charset="0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xmlns="" id="{765C1061-270E-49E3-9347-852F3B307CF8}"/>
              </a:ext>
            </a:extLst>
          </p:cNvPr>
          <p:cNvSpPr/>
          <p:nvPr/>
        </p:nvSpPr>
        <p:spPr>
          <a:xfrm>
            <a:off x="5423856" y="2068662"/>
            <a:ext cx="1427655" cy="35373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Franklin Gothic Medium" panose="020B0603020102020204" pitchFamily="34" charset="0"/>
              </a:rPr>
              <a:t>OA </a:t>
            </a:r>
            <a:r>
              <a:rPr lang="ko-KR" altLang="en-US" sz="1600" dirty="0">
                <a:latin typeface="Franklin Gothic Medium" panose="020B0603020102020204" pitchFamily="34" charset="0"/>
              </a:rPr>
              <a:t>저널 정보</a:t>
            </a:r>
            <a:endParaRPr lang="ko-KR" altLang="en-US" dirty="0">
              <a:latin typeface="Franklin Gothic Medium" panose="020B06030201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569D6B2F-DBDE-4FE7-A3C1-9D30876CEA11}"/>
              </a:ext>
            </a:extLst>
          </p:cNvPr>
          <p:cNvSpPr/>
          <p:nvPr/>
        </p:nvSpPr>
        <p:spPr>
          <a:xfrm>
            <a:off x="5616612" y="1687811"/>
            <a:ext cx="1042144" cy="275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2614B856-F13F-406D-8352-D5D349C0B279}"/>
              </a:ext>
            </a:extLst>
          </p:cNvPr>
          <p:cNvSpPr/>
          <p:nvPr/>
        </p:nvSpPr>
        <p:spPr>
          <a:xfrm>
            <a:off x="6742841" y="1687811"/>
            <a:ext cx="741692" cy="275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xmlns="" id="{2926C8B0-7546-45C8-86E6-9137D6B17CA6}"/>
              </a:ext>
            </a:extLst>
          </p:cNvPr>
          <p:cNvSpPr/>
          <p:nvPr/>
        </p:nvSpPr>
        <p:spPr>
          <a:xfrm>
            <a:off x="5931695" y="1228638"/>
            <a:ext cx="2207593" cy="35373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전반적인 서비스 설명</a:t>
            </a:r>
            <a:endParaRPr lang="ko-KR" altLang="en-US" dirty="0">
              <a:latin typeface="Franklin Gothic Medium" panose="020B060302010202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549E3B4F-0395-4468-A01E-899AEA00D1A9}"/>
              </a:ext>
            </a:extLst>
          </p:cNvPr>
          <p:cNvSpPr/>
          <p:nvPr/>
        </p:nvSpPr>
        <p:spPr>
          <a:xfrm>
            <a:off x="7599863" y="1689946"/>
            <a:ext cx="741692" cy="275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xmlns="" id="{2EDAA30A-7D0E-4A9E-A92F-5BB933AE89B7}"/>
              </a:ext>
            </a:extLst>
          </p:cNvPr>
          <p:cNvSpPr/>
          <p:nvPr/>
        </p:nvSpPr>
        <p:spPr>
          <a:xfrm>
            <a:off x="7357489" y="2068662"/>
            <a:ext cx="1327047" cy="35373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latin typeface="Franklin Gothic Medium" panose="020B0603020102020204" pitchFamily="34" charset="0"/>
              </a:rPr>
              <a:t>출판사 소개</a:t>
            </a:r>
            <a:endParaRPr lang="ko-KR" altLang="en-US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1" grpId="0" animBg="1"/>
      <p:bldP spid="16" grpId="0" animBg="1"/>
      <p:bldP spid="17" grpId="0" animBg="1"/>
      <p:bldP spid="12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8517" y="129654"/>
            <a:ext cx="10377752" cy="605691"/>
          </a:xfrm>
        </p:spPr>
        <p:txBody>
          <a:bodyPr>
            <a:normAutofit/>
          </a:bodyPr>
          <a:lstStyle/>
          <a:p>
            <a:r>
              <a:rPr lang="en-US" altLang="ko-KR" sz="2700" b="1" dirty="0">
                <a:latin typeface="+mn-ea"/>
                <a:ea typeface="+mn-ea"/>
              </a:rPr>
              <a:t>1. De </a:t>
            </a:r>
            <a:r>
              <a:rPr lang="en-US" altLang="ko-KR" sz="2700" b="1" dirty="0" err="1">
                <a:latin typeface="+mn-ea"/>
                <a:ea typeface="+mn-ea"/>
              </a:rPr>
              <a:t>Gruyter</a:t>
            </a:r>
            <a:r>
              <a:rPr lang="en-US" altLang="ko-KR" sz="2700" b="1" dirty="0">
                <a:latin typeface="+mn-ea"/>
                <a:ea typeface="+mn-ea"/>
              </a:rPr>
              <a:t> Main Homepage</a:t>
            </a:r>
            <a:endParaRPr lang="ko-KR" altLang="en-US" sz="2700" b="1" dirty="0">
              <a:latin typeface="+mn-ea"/>
              <a:ea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352" y="946213"/>
            <a:ext cx="9887981" cy="5646498"/>
          </a:xfrm>
          <a:prstGeom prst="rect">
            <a:avLst/>
          </a:prstGeom>
        </p:spPr>
      </p:pic>
      <p:sp>
        <p:nvSpPr>
          <p:cNvPr id="8" name="사각형: 둥근 모서리 7"/>
          <p:cNvSpPr/>
          <p:nvPr/>
        </p:nvSpPr>
        <p:spPr>
          <a:xfrm>
            <a:off x="8851033" y="1517926"/>
            <a:ext cx="2480110" cy="6123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메뉴에서 돋보기 클릭 시</a:t>
            </a:r>
            <a:r>
              <a:rPr lang="en-US" altLang="ko-KR" sz="1600" dirty="0">
                <a:latin typeface="Franklin Gothic Medium" panose="020B0603020102020204" pitchFamily="34" charset="0"/>
              </a:rPr>
              <a:t>,</a:t>
            </a:r>
            <a:r>
              <a:rPr lang="ko-KR" altLang="en-US" sz="1600" dirty="0">
                <a:latin typeface="Franklin Gothic Medium" panose="020B0603020102020204" pitchFamily="34" charset="0"/>
              </a:rPr>
              <a:t> </a:t>
            </a:r>
            <a:endParaRPr lang="en-US" altLang="ko-KR" sz="1600" dirty="0">
              <a:latin typeface="Franklin Gothic Medium" panose="020B0603020102020204" pitchFamily="34" charset="0"/>
            </a:endParaRPr>
          </a:p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검색기능 생성</a:t>
            </a:r>
          </a:p>
        </p:txBody>
      </p:sp>
      <p:sp>
        <p:nvSpPr>
          <p:cNvPr id="9" name="사각형: 둥근 모서리 8"/>
          <p:cNvSpPr/>
          <p:nvPr/>
        </p:nvSpPr>
        <p:spPr>
          <a:xfrm>
            <a:off x="8708079" y="2341137"/>
            <a:ext cx="1609965" cy="5723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간단검색 및 </a:t>
            </a:r>
            <a:endParaRPr lang="en-US" altLang="ko-KR" sz="1600" dirty="0">
              <a:latin typeface="Franklin Gothic Medium" panose="020B0603020102020204" pitchFamily="34" charset="0"/>
            </a:endParaRPr>
          </a:p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고급검색</a:t>
            </a:r>
            <a:endParaRPr lang="ko-KR" altLang="en-US" dirty="0">
              <a:latin typeface="Franklin Gothic Medium" panose="020B06030201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064499" y="2248486"/>
            <a:ext cx="5517781" cy="6527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71997" y="1678044"/>
            <a:ext cx="370135" cy="292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54C1F121-A456-4D07-A530-E1AC74A3E8D7}"/>
              </a:ext>
            </a:extLst>
          </p:cNvPr>
          <p:cNvSpPr/>
          <p:nvPr/>
        </p:nvSpPr>
        <p:spPr>
          <a:xfrm>
            <a:off x="6797197" y="2608731"/>
            <a:ext cx="1574800" cy="2134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70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991" y="948086"/>
            <a:ext cx="9889200" cy="56484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8517" y="129654"/>
            <a:ext cx="5159991" cy="605691"/>
          </a:xfrm>
        </p:spPr>
        <p:txBody>
          <a:bodyPr>
            <a:normAutofit/>
          </a:bodyPr>
          <a:lstStyle/>
          <a:p>
            <a:r>
              <a:rPr lang="en-US" altLang="ko-KR" sz="2700" b="1" dirty="0">
                <a:latin typeface="+mn-ea"/>
                <a:ea typeface="+mn-ea"/>
              </a:rPr>
              <a:t>2. Search</a:t>
            </a:r>
            <a:r>
              <a:rPr lang="ko-KR" altLang="en-US" sz="2700" b="1" dirty="0">
                <a:latin typeface="+mn-ea"/>
                <a:ea typeface="+mn-ea"/>
              </a:rPr>
              <a:t> </a:t>
            </a:r>
            <a:r>
              <a:rPr lang="en-US" altLang="ko-KR" sz="2700" b="1" dirty="0">
                <a:latin typeface="+mn-ea"/>
                <a:ea typeface="+mn-ea"/>
              </a:rPr>
              <a:t>: </a:t>
            </a:r>
            <a:r>
              <a:rPr lang="ko-KR" altLang="en-US" sz="2700" b="1" dirty="0">
                <a:latin typeface="+mn-ea"/>
                <a:ea typeface="+mn-ea"/>
              </a:rPr>
              <a:t>간단검색</a:t>
            </a:r>
          </a:p>
        </p:txBody>
      </p:sp>
      <p:sp>
        <p:nvSpPr>
          <p:cNvPr id="7" name="사각형: 둥근 모서리 6"/>
          <p:cNvSpPr/>
          <p:nvPr/>
        </p:nvSpPr>
        <p:spPr>
          <a:xfrm>
            <a:off x="2859972" y="2152149"/>
            <a:ext cx="1219200" cy="4263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검색 결과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7391678" y="4396139"/>
            <a:ext cx="308931" cy="1598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/>
          <p:cNvSpPr/>
          <p:nvPr/>
        </p:nvSpPr>
        <p:spPr>
          <a:xfrm>
            <a:off x="3952662" y="4594898"/>
            <a:ext cx="3251199" cy="12007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원문 접속 권한</a:t>
            </a:r>
            <a:endParaRPr lang="en-US" altLang="ko-KR" sz="1600" dirty="0">
              <a:latin typeface="Franklin Gothic Medium" panose="020B0603020102020204" pitchFamily="34" charset="0"/>
            </a:endParaRPr>
          </a:p>
          <a:p>
            <a:pPr algn="ctr"/>
            <a:r>
              <a:rPr lang="en-US" altLang="ko-KR" sz="1600" dirty="0">
                <a:latin typeface="Franklin Gothic Medium" panose="020B0603020102020204" pitchFamily="34" charset="0"/>
              </a:rPr>
              <a:t>(</a:t>
            </a:r>
            <a:r>
              <a:rPr lang="ko-KR" altLang="en-US" sz="1600" dirty="0">
                <a:latin typeface="Franklin Gothic Medium" panose="020B0603020102020204" pitchFamily="34" charset="0"/>
              </a:rPr>
              <a:t>초록색</a:t>
            </a:r>
            <a:r>
              <a:rPr lang="en-US" altLang="ko-KR" sz="1600" dirty="0">
                <a:latin typeface="Franklin Gothic Medium" panose="020B0603020102020204" pitchFamily="34" charset="0"/>
              </a:rPr>
              <a:t>, </a:t>
            </a:r>
            <a:r>
              <a:rPr lang="ko-KR" altLang="en-US" sz="1600" dirty="0">
                <a:latin typeface="Franklin Gothic Medium" panose="020B0603020102020204" pitchFamily="34" charset="0"/>
              </a:rPr>
              <a:t>열려 있을 시 구독권한 가능 자료</a:t>
            </a:r>
            <a:r>
              <a:rPr lang="en-US" altLang="ko-KR" sz="1600" dirty="0">
                <a:latin typeface="Franklin Gothic Medium" panose="020B0603020102020204" pitchFamily="34" charset="0"/>
              </a:rPr>
              <a:t> / </a:t>
            </a:r>
            <a:r>
              <a:rPr lang="ko-KR" altLang="en-US" sz="1600" dirty="0">
                <a:latin typeface="Franklin Gothic Medium" panose="020B0603020102020204" pitchFamily="34" charset="0"/>
              </a:rPr>
              <a:t>빨간색</a:t>
            </a:r>
            <a:r>
              <a:rPr lang="en-US" altLang="ko-KR" sz="1600" dirty="0">
                <a:latin typeface="Franklin Gothic Medium" panose="020B0603020102020204" pitchFamily="34" charset="0"/>
              </a:rPr>
              <a:t>, </a:t>
            </a:r>
            <a:r>
              <a:rPr lang="ko-KR" altLang="en-US" sz="1600" dirty="0">
                <a:latin typeface="Franklin Gothic Medium" panose="020B0603020102020204" pitchFamily="34" charset="0"/>
              </a:rPr>
              <a:t>닫혀 있을 시 구독 권한 없는 자료</a:t>
            </a:r>
            <a:r>
              <a:rPr lang="en-US" altLang="ko-KR" sz="1600" dirty="0">
                <a:latin typeface="Franklin Gothic Medium" panose="020B0603020102020204" pitchFamily="34" charset="0"/>
              </a:rPr>
              <a:t>)</a:t>
            </a:r>
            <a:endParaRPr lang="ko-KR" altLang="en-US" sz="1600" dirty="0">
              <a:latin typeface="Franklin Gothic Medium" panose="020B06030201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101540" y="2664177"/>
            <a:ext cx="2430172" cy="2393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46436" y="2192165"/>
            <a:ext cx="1922502" cy="301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/>
          <p:cNvSpPr/>
          <p:nvPr/>
        </p:nvSpPr>
        <p:spPr>
          <a:xfrm>
            <a:off x="9982790" y="3047030"/>
            <a:ext cx="1768943" cy="365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출판 </a:t>
            </a:r>
            <a:r>
              <a:rPr lang="ko-KR" altLang="en-US" sz="1600" dirty="0" err="1">
                <a:latin typeface="Franklin Gothic Medium" panose="020B0603020102020204" pitchFamily="34" charset="0"/>
              </a:rPr>
              <a:t>타입별</a:t>
            </a:r>
            <a:r>
              <a:rPr lang="ko-KR" altLang="en-US" sz="1600" dirty="0">
                <a:latin typeface="Franklin Gothic Medium" panose="020B0603020102020204" pitchFamily="34" charset="0"/>
              </a:rPr>
              <a:t> 선택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5A1843B7-3EEB-4215-8DBF-D6D5451DB5F2}"/>
              </a:ext>
            </a:extLst>
          </p:cNvPr>
          <p:cNvSpPr/>
          <p:nvPr/>
        </p:nvSpPr>
        <p:spPr>
          <a:xfrm>
            <a:off x="8101540" y="5553881"/>
            <a:ext cx="2430172" cy="10426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xmlns="" id="{1A006F3B-E266-464B-B079-D899E55ECF8D}"/>
              </a:ext>
            </a:extLst>
          </p:cNvPr>
          <p:cNvSpPr/>
          <p:nvPr/>
        </p:nvSpPr>
        <p:spPr>
          <a:xfrm>
            <a:off x="10157651" y="5892201"/>
            <a:ext cx="1419219" cy="365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주제별 선택</a:t>
            </a:r>
          </a:p>
        </p:txBody>
      </p:sp>
    </p:spTree>
    <p:extLst>
      <p:ext uri="{BB962C8B-B14F-4D97-AF65-F5344CB8AC3E}">
        <p14:creationId xmlns:p14="http://schemas.microsoft.com/office/powerpoint/2010/main" val="15471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0" grpId="0" animBg="1"/>
      <p:bldP spid="11" grpId="0" animBg="1"/>
      <p:bldP spid="6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36" y="902562"/>
            <a:ext cx="9889200" cy="56484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040271" y="980822"/>
            <a:ext cx="2480973" cy="8327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040271" y="2320074"/>
            <a:ext cx="2480973" cy="1514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28517" y="129654"/>
            <a:ext cx="5159991" cy="605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700" b="1" dirty="0">
                <a:latin typeface="+mn-ea"/>
                <a:ea typeface="+mn-ea"/>
              </a:rPr>
              <a:t>2. Search</a:t>
            </a:r>
            <a:r>
              <a:rPr lang="ko-KR" altLang="en-US" sz="2700" b="1" dirty="0">
                <a:latin typeface="+mn-ea"/>
                <a:ea typeface="+mn-ea"/>
              </a:rPr>
              <a:t> </a:t>
            </a:r>
            <a:r>
              <a:rPr lang="en-US" altLang="ko-KR" sz="2700" b="1" dirty="0">
                <a:latin typeface="+mn-ea"/>
                <a:ea typeface="+mn-ea"/>
              </a:rPr>
              <a:t>: </a:t>
            </a:r>
            <a:r>
              <a:rPr lang="ko-KR" altLang="en-US" sz="2700" b="1" dirty="0">
                <a:latin typeface="+mn-ea"/>
                <a:ea typeface="+mn-ea"/>
              </a:rPr>
              <a:t>간단검색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77DAE0EF-1D35-4169-82FF-873AFCC5D7C4}"/>
              </a:ext>
            </a:extLst>
          </p:cNvPr>
          <p:cNvSpPr/>
          <p:nvPr/>
        </p:nvSpPr>
        <p:spPr>
          <a:xfrm>
            <a:off x="8040271" y="4307880"/>
            <a:ext cx="2480973" cy="3770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66CFDB44-5473-4334-B418-7C49BE576E32}"/>
              </a:ext>
            </a:extLst>
          </p:cNvPr>
          <p:cNvSpPr/>
          <p:nvPr/>
        </p:nvSpPr>
        <p:spPr>
          <a:xfrm>
            <a:off x="8040271" y="4755369"/>
            <a:ext cx="2480973" cy="179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658E9512-99CC-4B71-BD95-4EE84D6AC932}"/>
              </a:ext>
            </a:extLst>
          </p:cNvPr>
          <p:cNvSpPr/>
          <p:nvPr/>
        </p:nvSpPr>
        <p:spPr>
          <a:xfrm>
            <a:off x="6096000" y="1142604"/>
            <a:ext cx="1768943" cy="365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출판 </a:t>
            </a:r>
            <a:r>
              <a:rPr lang="ko-KR" altLang="en-US" sz="1600" dirty="0" err="1">
                <a:latin typeface="Franklin Gothic Medium" panose="020B0603020102020204" pitchFamily="34" charset="0"/>
              </a:rPr>
              <a:t>날짜별</a:t>
            </a:r>
            <a:r>
              <a:rPr lang="ko-KR" altLang="en-US" sz="1600" dirty="0">
                <a:latin typeface="Franklin Gothic Medium" panose="020B0603020102020204" pitchFamily="34" charset="0"/>
              </a:rPr>
              <a:t> 선택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xmlns="" id="{DAA9E59D-1D7F-4CA1-A0B8-BBAA8CD9FC73}"/>
              </a:ext>
            </a:extLst>
          </p:cNvPr>
          <p:cNvSpPr/>
          <p:nvPr/>
        </p:nvSpPr>
        <p:spPr>
          <a:xfrm>
            <a:off x="6095999" y="2537662"/>
            <a:ext cx="1768943" cy="365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출판 </a:t>
            </a:r>
            <a:r>
              <a:rPr lang="ko-KR" altLang="en-US" sz="1600" dirty="0" err="1">
                <a:latin typeface="Franklin Gothic Medium" panose="020B0603020102020204" pitchFamily="34" charset="0"/>
              </a:rPr>
              <a:t>일정별</a:t>
            </a:r>
            <a:r>
              <a:rPr lang="ko-KR" altLang="en-US" sz="1600" dirty="0">
                <a:latin typeface="Franklin Gothic Medium" panose="020B0603020102020204" pitchFamily="34" charset="0"/>
              </a:rPr>
              <a:t> 선택</a:t>
            </a:r>
            <a:endParaRPr lang="en-US" altLang="ko-KR" sz="1600" dirty="0">
              <a:latin typeface="Franklin Gothic Medium" panose="020B0603020102020204" pitchFamily="34" charset="0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xmlns="" id="{2BBA7675-4749-453E-BF64-228F9DE21C62}"/>
              </a:ext>
            </a:extLst>
          </p:cNvPr>
          <p:cNvSpPr/>
          <p:nvPr/>
        </p:nvSpPr>
        <p:spPr>
          <a:xfrm>
            <a:off x="6432379" y="4307880"/>
            <a:ext cx="1446840" cy="365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언어별 선택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xmlns="" id="{08FD4C10-D1CB-414C-8E81-94BA1AECFE8A}"/>
              </a:ext>
            </a:extLst>
          </p:cNvPr>
          <p:cNvSpPr/>
          <p:nvPr/>
        </p:nvSpPr>
        <p:spPr>
          <a:xfrm>
            <a:off x="6358992" y="5013049"/>
            <a:ext cx="1593614" cy="365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출판사별 선택</a:t>
            </a:r>
          </a:p>
        </p:txBody>
      </p:sp>
    </p:spTree>
    <p:extLst>
      <p:ext uri="{BB962C8B-B14F-4D97-AF65-F5344CB8AC3E}">
        <p14:creationId xmlns:p14="http://schemas.microsoft.com/office/powerpoint/2010/main" val="3372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602" y="993420"/>
            <a:ext cx="9808398" cy="5648400"/>
          </a:xfrm>
          <a:prstGeom prst="rect">
            <a:avLst/>
          </a:prstGeom>
        </p:spPr>
      </p:pic>
      <p:sp>
        <p:nvSpPr>
          <p:cNvPr id="10" name="사각형: 둥근 모서리 9"/>
          <p:cNvSpPr/>
          <p:nvPr/>
        </p:nvSpPr>
        <p:spPr>
          <a:xfrm>
            <a:off x="4246973" y="3933773"/>
            <a:ext cx="4490627" cy="386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latin typeface="Franklin Gothic Medium" panose="020B0603020102020204" pitchFamily="34" charset="0"/>
              </a:rPr>
              <a:t>출판물의 타입 지정으로 검색 조건 구체화 가능</a:t>
            </a:r>
            <a:r>
              <a:rPr lang="en-US" altLang="ko-KR" sz="1600" dirty="0">
                <a:latin typeface="Franklin Gothic Medium" panose="020B0603020102020204" pitchFamily="34" charset="0"/>
              </a:rPr>
              <a:t> </a:t>
            </a:r>
            <a:endParaRPr lang="ko-KR" altLang="en-US" sz="1600" dirty="0">
              <a:latin typeface="Franklin Gothic Medium" panose="020B0603020102020204" pitchFamily="34" charset="0"/>
            </a:endParaRPr>
          </a:p>
        </p:txBody>
      </p:sp>
      <p:sp>
        <p:nvSpPr>
          <p:cNvPr id="11" name="사각형: 둥근 모서리 10"/>
          <p:cNvSpPr/>
          <p:nvPr/>
        </p:nvSpPr>
        <p:spPr>
          <a:xfrm>
            <a:off x="4767350" y="3220913"/>
            <a:ext cx="4139583" cy="5809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latin typeface="Franklin Gothic Medium" panose="020B0603020102020204" pitchFamily="34" charset="0"/>
              </a:rPr>
              <a:t>불리언</a:t>
            </a:r>
            <a:r>
              <a:rPr lang="ko-KR" altLang="en-US" sz="1600" dirty="0">
                <a:latin typeface="Franklin Gothic Medium" panose="020B0603020102020204" pitchFamily="34" charset="0"/>
              </a:rPr>
              <a:t> 연산자 </a:t>
            </a:r>
            <a:r>
              <a:rPr lang="en-US" altLang="ko-KR" sz="1600" dirty="0">
                <a:latin typeface="Franklin Gothic Medium" panose="020B0603020102020204" pitchFamily="34" charset="0"/>
              </a:rPr>
              <a:t>And/Or/Not </a:t>
            </a:r>
            <a:r>
              <a:rPr lang="ko-KR" altLang="en-US" sz="1600" dirty="0">
                <a:latin typeface="Franklin Gothic Medium" panose="020B0603020102020204" pitchFamily="34" charset="0"/>
              </a:rPr>
              <a:t>으로 검색 조건 구체화 가능하며</a:t>
            </a:r>
            <a:r>
              <a:rPr lang="en-US" altLang="ko-KR" sz="1600" dirty="0">
                <a:latin typeface="Franklin Gothic Medium" panose="020B0603020102020204" pitchFamily="34" charset="0"/>
              </a:rPr>
              <a:t>, </a:t>
            </a:r>
            <a:r>
              <a:rPr lang="ko-KR" altLang="en-US" sz="1600" dirty="0">
                <a:latin typeface="Franklin Gothic Medium" panose="020B0603020102020204" pitchFamily="34" charset="0"/>
              </a:rPr>
              <a:t>열의 추가 및 삭제 가능</a:t>
            </a:r>
          </a:p>
        </p:txBody>
      </p:sp>
      <p:sp>
        <p:nvSpPr>
          <p:cNvPr id="12" name="사각형: 둥근 모서리 11"/>
          <p:cNvSpPr/>
          <p:nvPr/>
        </p:nvSpPr>
        <p:spPr>
          <a:xfrm>
            <a:off x="5020377" y="4954793"/>
            <a:ext cx="3976867" cy="386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latin typeface="Franklin Gothic Medium" panose="020B0603020102020204" pitchFamily="34" charset="0"/>
              </a:rPr>
              <a:t>출판연도 지정으로 검색 조건 구체화 가능</a:t>
            </a:r>
            <a:r>
              <a:rPr lang="en-US" altLang="ko-KR" sz="1600" dirty="0">
                <a:latin typeface="Franklin Gothic Medium" panose="020B0603020102020204" pitchFamily="34" charset="0"/>
              </a:rPr>
              <a:t> </a:t>
            </a:r>
            <a:endParaRPr lang="ko-KR" altLang="en-US" sz="1600" dirty="0">
              <a:latin typeface="Franklin Gothic Medium" panose="020B0603020102020204" pitchFamily="34" charset="0"/>
            </a:endParaRPr>
          </a:p>
        </p:txBody>
      </p:sp>
      <p:sp>
        <p:nvSpPr>
          <p:cNvPr id="14" name="사각형: 둥근 모서리 13"/>
          <p:cNvSpPr/>
          <p:nvPr/>
        </p:nvSpPr>
        <p:spPr>
          <a:xfrm>
            <a:off x="404868" y="3525545"/>
            <a:ext cx="2458085" cy="11645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초록</a:t>
            </a:r>
            <a:r>
              <a:rPr lang="en-US" altLang="ko-KR" sz="1600" dirty="0">
                <a:latin typeface="Franklin Gothic Medium" panose="020B0603020102020204" pitchFamily="34" charset="0"/>
              </a:rPr>
              <a:t>, </a:t>
            </a:r>
            <a:r>
              <a:rPr lang="ko-KR" altLang="en-US" sz="1600" dirty="0">
                <a:latin typeface="Franklin Gothic Medium" panose="020B0603020102020204" pitchFamily="34" charset="0"/>
              </a:rPr>
              <a:t>원문</a:t>
            </a:r>
            <a:r>
              <a:rPr lang="en-US" altLang="ko-KR" sz="1600" dirty="0">
                <a:latin typeface="Franklin Gothic Medium" panose="020B0603020102020204" pitchFamily="34" charset="0"/>
              </a:rPr>
              <a:t>, </a:t>
            </a:r>
            <a:r>
              <a:rPr lang="ko-KR" altLang="en-US" sz="1600" dirty="0">
                <a:latin typeface="Franklin Gothic Medium" panose="020B0603020102020204" pitchFamily="34" charset="0"/>
              </a:rPr>
              <a:t>키워드</a:t>
            </a:r>
            <a:r>
              <a:rPr lang="en-US" altLang="ko-KR" sz="1600" dirty="0">
                <a:latin typeface="Franklin Gothic Medium" panose="020B0603020102020204" pitchFamily="34" charset="0"/>
              </a:rPr>
              <a:t>, </a:t>
            </a:r>
            <a:r>
              <a:rPr lang="ko-KR" altLang="en-US" sz="1600" dirty="0">
                <a:latin typeface="Franklin Gothic Medium" panose="020B0603020102020204" pitchFamily="34" charset="0"/>
              </a:rPr>
              <a:t>출판사</a:t>
            </a:r>
            <a:r>
              <a:rPr lang="en-US" altLang="ko-KR" sz="1600" dirty="0">
                <a:latin typeface="Franklin Gothic Medium" panose="020B0603020102020204" pitchFamily="34" charset="0"/>
              </a:rPr>
              <a:t>, </a:t>
            </a:r>
            <a:r>
              <a:rPr lang="ko-KR" altLang="en-US" sz="1600" dirty="0">
                <a:latin typeface="Franklin Gothic Medium" panose="020B0603020102020204" pitchFamily="34" charset="0"/>
              </a:rPr>
              <a:t>주제</a:t>
            </a:r>
            <a:r>
              <a:rPr lang="en-US" altLang="ko-KR" sz="1600" dirty="0">
                <a:latin typeface="Franklin Gothic Medium" panose="020B0603020102020204" pitchFamily="34" charset="0"/>
              </a:rPr>
              <a:t>, </a:t>
            </a:r>
            <a:r>
              <a:rPr lang="ko-KR" altLang="en-US" sz="1600" dirty="0">
                <a:latin typeface="Franklin Gothic Medium" panose="020B0603020102020204" pitchFamily="34" charset="0"/>
              </a:rPr>
              <a:t>저자명</a:t>
            </a:r>
            <a:r>
              <a:rPr lang="en-US" altLang="ko-KR" sz="1600" dirty="0">
                <a:latin typeface="Franklin Gothic Medium" panose="020B0603020102020204" pitchFamily="34" charset="0"/>
              </a:rPr>
              <a:t>, DOI/ISBN</a:t>
            </a:r>
            <a:r>
              <a:rPr lang="ko-KR" altLang="en-US" sz="1600" dirty="0">
                <a:latin typeface="Franklin Gothic Medium" panose="020B0603020102020204" pitchFamily="34" charset="0"/>
              </a:rPr>
              <a:t> 정보</a:t>
            </a:r>
            <a:r>
              <a:rPr lang="en-US" altLang="ko-KR" sz="1600" dirty="0">
                <a:latin typeface="Franklin Gothic Medium" panose="020B0603020102020204" pitchFamily="34" charset="0"/>
              </a:rPr>
              <a:t>, </a:t>
            </a:r>
            <a:r>
              <a:rPr lang="ko-KR" altLang="en-US" sz="1600" dirty="0">
                <a:latin typeface="Franklin Gothic Medium" panose="020B0603020102020204" pitchFamily="34" charset="0"/>
              </a:rPr>
              <a:t>제목으로 검색 조건 지정 가능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28517" y="129654"/>
            <a:ext cx="5159991" cy="605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700" b="1" dirty="0">
                <a:latin typeface="+mn-ea"/>
                <a:ea typeface="+mn-ea"/>
              </a:rPr>
              <a:t>3. Advanced Search</a:t>
            </a:r>
            <a:r>
              <a:rPr lang="ko-KR" altLang="en-US" sz="2700" b="1" dirty="0">
                <a:latin typeface="+mn-ea"/>
                <a:ea typeface="+mn-ea"/>
              </a:rPr>
              <a:t> </a:t>
            </a:r>
            <a:r>
              <a:rPr lang="en-US" altLang="ko-KR" sz="2700" b="1" dirty="0">
                <a:latin typeface="+mn-ea"/>
                <a:ea typeface="+mn-ea"/>
              </a:rPr>
              <a:t>: </a:t>
            </a:r>
            <a:r>
              <a:rPr lang="ko-KR" altLang="en-US" sz="2700" b="1" dirty="0">
                <a:latin typeface="+mn-ea"/>
                <a:ea typeface="+mn-ea"/>
              </a:rPr>
              <a:t>고급검색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1358D8D3-337E-401D-BA21-1D029EC9C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05" y="3254779"/>
            <a:ext cx="583586" cy="221240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11F49F33-97D8-4777-ABC0-F20FB5FDC17C}"/>
              </a:ext>
            </a:extLst>
          </p:cNvPr>
          <p:cNvSpPr/>
          <p:nvPr/>
        </p:nvSpPr>
        <p:spPr>
          <a:xfrm>
            <a:off x="3597969" y="3971001"/>
            <a:ext cx="583586" cy="273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CAFBBF94-220C-4A1F-9337-DEDDEBFE94B5}"/>
              </a:ext>
            </a:extLst>
          </p:cNvPr>
          <p:cNvSpPr/>
          <p:nvPr/>
        </p:nvSpPr>
        <p:spPr>
          <a:xfrm>
            <a:off x="3575391" y="3230306"/>
            <a:ext cx="722493" cy="273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BA47D9E7-A8EB-4D97-80F3-C07F4597006A}"/>
              </a:ext>
            </a:extLst>
          </p:cNvPr>
          <p:cNvSpPr/>
          <p:nvPr/>
        </p:nvSpPr>
        <p:spPr>
          <a:xfrm>
            <a:off x="3748164" y="3546955"/>
            <a:ext cx="846413" cy="215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EB91AAE4-1AE6-4662-B921-1D07BE0D753D}"/>
              </a:ext>
            </a:extLst>
          </p:cNvPr>
          <p:cNvSpPr/>
          <p:nvPr/>
        </p:nvSpPr>
        <p:spPr>
          <a:xfrm>
            <a:off x="3619389" y="5000067"/>
            <a:ext cx="1246122" cy="273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2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845" y="1014431"/>
            <a:ext cx="9505244" cy="5679879"/>
          </a:xfrm>
          <a:prstGeom prst="rect">
            <a:avLst/>
          </a:prstGeom>
        </p:spPr>
      </p:pic>
      <p:sp>
        <p:nvSpPr>
          <p:cNvPr id="6" name="사각형: 둥근 모서리 5"/>
          <p:cNvSpPr/>
          <p:nvPr/>
        </p:nvSpPr>
        <p:spPr>
          <a:xfrm>
            <a:off x="10226882" y="4148256"/>
            <a:ext cx="1065387" cy="3668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서지정보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876919" y="3683402"/>
            <a:ext cx="2228704" cy="2480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28517" y="129654"/>
            <a:ext cx="7683394" cy="605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700" b="1" dirty="0">
                <a:latin typeface="+mn-ea"/>
                <a:ea typeface="+mn-ea"/>
              </a:rPr>
              <a:t>5. View</a:t>
            </a:r>
            <a:r>
              <a:rPr lang="ko-KR" altLang="en-US" sz="2700" b="1" dirty="0">
                <a:latin typeface="+mn-ea"/>
                <a:ea typeface="+mn-ea"/>
              </a:rPr>
              <a:t> </a:t>
            </a:r>
            <a:r>
              <a:rPr lang="en-US" altLang="ko-KR" sz="2700" b="1" dirty="0">
                <a:latin typeface="+mn-ea"/>
                <a:ea typeface="+mn-ea"/>
              </a:rPr>
              <a:t>: </a:t>
            </a:r>
            <a:r>
              <a:rPr lang="ko-KR" altLang="en-US" sz="2700" b="1" dirty="0">
                <a:latin typeface="+mn-ea"/>
                <a:ea typeface="+mn-ea"/>
              </a:rPr>
              <a:t>열람하기 </a:t>
            </a:r>
            <a:r>
              <a:rPr lang="en-US" altLang="ko-KR" sz="2700" b="1" dirty="0">
                <a:latin typeface="+mn-ea"/>
                <a:ea typeface="+mn-ea"/>
              </a:rPr>
              <a:t>&lt;e-Book&gt;</a:t>
            </a:r>
            <a:endParaRPr lang="ko-KR" altLang="en-US" sz="2700" b="1" dirty="0">
              <a:latin typeface="+mn-ea"/>
              <a:ea typeface="+mn-ea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25E581FC-39BA-46FD-8C5C-57E180563B32}"/>
              </a:ext>
            </a:extLst>
          </p:cNvPr>
          <p:cNvSpPr/>
          <p:nvPr/>
        </p:nvSpPr>
        <p:spPr>
          <a:xfrm>
            <a:off x="3903038" y="4533697"/>
            <a:ext cx="2470855" cy="3668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책의 개요 </a:t>
            </a:r>
            <a:r>
              <a:rPr lang="en-US" altLang="ko-KR" sz="1600" dirty="0">
                <a:latin typeface="Franklin Gothic Medium" panose="020B0603020102020204" pitchFamily="34" charset="0"/>
              </a:rPr>
              <a:t>/ </a:t>
            </a:r>
            <a:r>
              <a:rPr lang="ko-KR" altLang="en-US" sz="1600" dirty="0">
                <a:latin typeface="Franklin Gothic Medium" panose="020B0603020102020204" pitchFamily="34" charset="0"/>
              </a:rPr>
              <a:t>콘텐츠 보기</a:t>
            </a:r>
            <a:r>
              <a:rPr lang="en-US" altLang="ko-KR" sz="1600" dirty="0">
                <a:latin typeface="Franklin Gothic Medium" panose="020B0603020102020204" pitchFamily="34" charset="0"/>
              </a:rPr>
              <a:t> </a:t>
            </a:r>
            <a:endParaRPr lang="ko-KR" altLang="en-US" sz="1600" dirty="0">
              <a:latin typeface="Franklin Gothic Medium" panose="020B06030201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8ADE494A-F0EB-4C97-80A8-2938E10F2317}"/>
              </a:ext>
            </a:extLst>
          </p:cNvPr>
          <p:cNvSpPr/>
          <p:nvPr/>
        </p:nvSpPr>
        <p:spPr>
          <a:xfrm>
            <a:off x="1965118" y="4524829"/>
            <a:ext cx="1816660" cy="366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9D6FDFE5-FCFE-448F-B2FB-CA81C3D56C09}"/>
              </a:ext>
            </a:extLst>
          </p:cNvPr>
          <p:cNvSpPr/>
          <p:nvPr/>
        </p:nvSpPr>
        <p:spPr>
          <a:xfrm>
            <a:off x="2086377" y="2400318"/>
            <a:ext cx="4890155" cy="15169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xmlns="" id="{15686471-6A4A-49B1-8336-9311D5A161F4}"/>
              </a:ext>
            </a:extLst>
          </p:cNvPr>
          <p:cNvSpPr/>
          <p:nvPr/>
        </p:nvSpPr>
        <p:spPr>
          <a:xfrm>
            <a:off x="5988148" y="3035898"/>
            <a:ext cx="2343054" cy="5870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책 하드커버</a:t>
            </a:r>
            <a:r>
              <a:rPr lang="en-US" altLang="ko-KR" sz="1600" dirty="0">
                <a:latin typeface="Franklin Gothic Medium" panose="020B0603020102020204" pitchFamily="34" charset="0"/>
              </a:rPr>
              <a:t> / </a:t>
            </a:r>
            <a:r>
              <a:rPr lang="ko-KR" altLang="en-US" sz="1600" dirty="0">
                <a:latin typeface="Franklin Gothic Medium" panose="020B0603020102020204" pitchFamily="34" charset="0"/>
              </a:rPr>
              <a:t>타이틀 </a:t>
            </a:r>
            <a:r>
              <a:rPr lang="en-US" altLang="ko-KR" sz="1600" dirty="0">
                <a:latin typeface="Franklin Gothic Medium" panose="020B0603020102020204" pitchFamily="34" charset="0"/>
              </a:rPr>
              <a:t>/ </a:t>
            </a:r>
            <a:r>
              <a:rPr lang="ko-KR" altLang="en-US" sz="1600" dirty="0">
                <a:latin typeface="Franklin Gothic Medium" panose="020B0603020102020204" pitchFamily="34" charset="0"/>
              </a:rPr>
              <a:t>출판사 및 </a:t>
            </a:r>
            <a:r>
              <a:rPr lang="en-US" altLang="ko-KR" sz="1600" dirty="0">
                <a:latin typeface="Franklin Gothic Medium" panose="020B0603020102020204" pitchFamily="34" charset="0"/>
              </a:rPr>
              <a:t>DOI </a:t>
            </a:r>
            <a:r>
              <a:rPr lang="ko-KR" altLang="en-US" sz="1600" dirty="0">
                <a:latin typeface="Franklin Gothic Medium" panose="020B0603020102020204" pitchFamily="34" charset="0"/>
              </a:rPr>
              <a:t>정보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D8023E1D-B546-4376-B66F-0437EF8EB42F}"/>
              </a:ext>
            </a:extLst>
          </p:cNvPr>
          <p:cNvSpPr/>
          <p:nvPr/>
        </p:nvSpPr>
        <p:spPr>
          <a:xfrm>
            <a:off x="2153554" y="4062297"/>
            <a:ext cx="544490" cy="366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4ED9D014-CD0F-4EDD-B694-0EF006E22E70}"/>
              </a:ext>
            </a:extLst>
          </p:cNvPr>
          <p:cNvSpPr/>
          <p:nvPr/>
        </p:nvSpPr>
        <p:spPr>
          <a:xfrm>
            <a:off x="2873448" y="4062297"/>
            <a:ext cx="2387174" cy="3668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원문 전체 </a:t>
            </a:r>
            <a:r>
              <a:rPr lang="en-US" altLang="ko-KR" sz="1600" dirty="0">
                <a:latin typeface="Franklin Gothic Medium" panose="020B0603020102020204" pitchFamily="34" charset="0"/>
              </a:rPr>
              <a:t>PDF </a:t>
            </a:r>
            <a:r>
              <a:rPr lang="ko-KR" altLang="en-US" sz="1600" dirty="0">
                <a:latin typeface="Franklin Gothic Medium" panose="020B0603020102020204" pitchFamily="34" charset="0"/>
              </a:rPr>
              <a:t>다운로드</a:t>
            </a:r>
          </a:p>
        </p:txBody>
      </p:sp>
    </p:spTree>
    <p:extLst>
      <p:ext uri="{BB962C8B-B14F-4D97-AF65-F5344CB8AC3E}">
        <p14:creationId xmlns:p14="http://schemas.microsoft.com/office/powerpoint/2010/main" val="185144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86" y="1014431"/>
            <a:ext cx="9561689" cy="5679879"/>
          </a:xfrm>
          <a:prstGeom prst="rect">
            <a:avLst/>
          </a:prstGeom>
        </p:spPr>
      </p:pic>
      <p:sp>
        <p:nvSpPr>
          <p:cNvPr id="6" name="사각형: 둥근 모서리 5"/>
          <p:cNvSpPr/>
          <p:nvPr/>
        </p:nvSpPr>
        <p:spPr>
          <a:xfrm>
            <a:off x="9798754" y="4967113"/>
            <a:ext cx="2054577" cy="6204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원문 안에서 찾고 싶은 문구가 있을 때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473387" y="4933246"/>
            <a:ext cx="2235055" cy="71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28517" y="129654"/>
            <a:ext cx="7683394" cy="605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700" b="1" dirty="0">
                <a:latin typeface="+mn-ea"/>
                <a:ea typeface="+mn-ea"/>
              </a:rPr>
              <a:t>5. View</a:t>
            </a:r>
            <a:r>
              <a:rPr lang="ko-KR" altLang="en-US" sz="2700" b="1" dirty="0">
                <a:latin typeface="+mn-ea"/>
                <a:ea typeface="+mn-ea"/>
              </a:rPr>
              <a:t> </a:t>
            </a:r>
            <a:r>
              <a:rPr lang="en-US" altLang="ko-KR" sz="2700" b="1" dirty="0">
                <a:latin typeface="+mn-ea"/>
                <a:ea typeface="+mn-ea"/>
              </a:rPr>
              <a:t>: </a:t>
            </a:r>
            <a:r>
              <a:rPr lang="ko-KR" altLang="en-US" sz="2700" b="1" dirty="0">
                <a:latin typeface="+mn-ea"/>
                <a:ea typeface="+mn-ea"/>
              </a:rPr>
              <a:t>열람하기 </a:t>
            </a:r>
            <a:r>
              <a:rPr lang="en-US" altLang="ko-KR" sz="2700" b="1" dirty="0">
                <a:latin typeface="+mn-ea"/>
                <a:ea typeface="+mn-ea"/>
              </a:rPr>
              <a:t>&lt;e-Book&gt;</a:t>
            </a:r>
            <a:endParaRPr lang="ko-KR" altLang="en-US" sz="2700" b="1" dirty="0">
              <a:latin typeface="+mn-ea"/>
              <a:ea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9D6FDFE5-FCFE-448F-B2FB-CA81C3D56C09}"/>
              </a:ext>
            </a:extLst>
          </p:cNvPr>
          <p:cNvSpPr/>
          <p:nvPr/>
        </p:nvSpPr>
        <p:spPr>
          <a:xfrm>
            <a:off x="2213934" y="3104938"/>
            <a:ext cx="824088" cy="366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xmlns="" id="{15686471-6A4A-49B1-8336-9311D5A161F4}"/>
              </a:ext>
            </a:extLst>
          </p:cNvPr>
          <p:cNvSpPr/>
          <p:nvPr/>
        </p:nvSpPr>
        <p:spPr>
          <a:xfrm>
            <a:off x="3188610" y="3088127"/>
            <a:ext cx="3178322" cy="4005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Franklin Gothic Medium" panose="020B0603020102020204" pitchFamily="34" charset="0"/>
              </a:rPr>
              <a:t>CONTENTS </a:t>
            </a:r>
            <a:r>
              <a:rPr lang="ko-KR" altLang="en-US" sz="1600" dirty="0">
                <a:latin typeface="Franklin Gothic Medium" panose="020B0603020102020204" pitchFamily="34" charset="0"/>
              </a:rPr>
              <a:t>클릭 시</a:t>
            </a:r>
            <a:r>
              <a:rPr lang="en-US" altLang="ko-KR" sz="1600" dirty="0">
                <a:latin typeface="Franklin Gothic Medium" panose="020B0603020102020204" pitchFamily="34" charset="0"/>
              </a:rPr>
              <a:t>, </a:t>
            </a:r>
            <a:r>
              <a:rPr lang="ko-KR" altLang="en-US" sz="1600" dirty="0">
                <a:latin typeface="Franklin Gothic Medium" panose="020B0603020102020204" pitchFamily="34" charset="0"/>
              </a:rPr>
              <a:t>책 목록 나열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D8023E1D-B546-4376-B66F-0437EF8EB42F}"/>
              </a:ext>
            </a:extLst>
          </p:cNvPr>
          <p:cNvSpPr/>
          <p:nvPr/>
        </p:nvSpPr>
        <p:spPr>
          <a:xfrm>
            <a:off x="1599100" y="4365568"/>
            <a:ext cx="544490" cy="366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xmlns="" id="{4ED9D014-CD0F-4EDD-B694-0EF006E22E70}"/>
              </a:ext>
            </a:extLst>
          </p:cNvPr>
          <p:cNvSpPr/>
          <p:nvPr/>
        </p:nvSpPr>
        <p:spPr>
          <a:xfrm>
            <a:off x="2213933" y="4365568"/>
            <a:ext cx="3328911" cy="3668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Franklin Gothic Medium" panose="020B0603020102020204" pitchFamily="34" charset="0"/>
              </a:rPr>
              <a:t>원하는 부분만 </a:t>
            </a:r>
            <a:r>
              <a:rPr lang="en-US" altLang="ko-KR" sz="1600" dirty="0">
                <a:latin typeface="Franklin Gothic Medium" panose="020B0603020102020204" pitchFamily="34" charset="0"/>
              </a:rPr>
              <a:t>PDF </a:t>
            </a:r>
            <a:r>
              <a:rPr lang="ko-KR" altLang="en-US" sz="1600" dirty="0">
                <a:latin typeface="Franklin Gothic Medium" panose="020B0603020102020204" pitchFamily="34" charset="0"/>
              </a:rPr>
              <a:t>다운로드 가능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416EC475-4D0F-4DBD-A5BC-9AD31ECAE3E9}"/>
              </a:ext>
            </a:extLst>
          </p:cNvPr>
          <p:cNvSpPr/>
          <p:nvPr/>
        </p:nvSpPr>
        <p:spPr>
          <a:xfrm>
            <a:off x="7473386" y="6062134"/>
            <a:ext cx="2235055" cy="50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xmlns="" id="{8A95BA9D-6AEB-40F2-910C-9BB9EDFF9FC2}"/>
              </a:ext>
            </a:extLst>
          </p:cNvPr>
          <p:cNvSpPr/>
          <p:nvPr/>
        </p:nvSpPr>
        <p:spPr>
          <a:xfrm>
            <a:off x="9849554" y="6005894"/>
            <a:ext cx="2139246" cy="6204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latin typeface="Franklin Gothic Medium" panose="020B0603020102020204" pitchFamily="34" charset="0"/>
              </a:rPr>
              <a:t>하드커버 이미지 및 마크레코드 다운로드</a:t>
            </a:r>
            <a:endParaRPr lang="ko-KR" altLang="en-US" sz="1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2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와이드스크린</PresentationFormat>
  <Paragraphs>49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경기천년제목 Bold</vt:lpstr>
      <vt:lpstr>맑은 고딕</vt:lpstr>
      <vt:lpstr>Arial</vt:lpstr>
      <vt:lpstr>Calisto MT</vt:lpstr>
      <vt:lpstr>Franklin Gothic Medium</vt:lpstr>
      <vt:lpstr>Office 테마</vt:lpstr>
      <vt:lpstr>PowerPoint 프레젠테이션</vt:lpstr>
      <vt:lpstr>인권도서관 홈페이지/ 전자자료/ 전자책</vt:lpstr>
      <vt:lpstr>1. De Gruyter Main Homepage</vt:lpstr>
      <vt:lpstr>1. De Gruyter Main Homepage</vt:lpstr>
      <vt:lpstr>2. Search : 간단검색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2018-07-20T07:19:50Z</dcterms:created>
  <dcterms:modified xsi:type="dcterms:W3CDTF">2020-12-24T07:42:05Z</dcterms:modified>
</cp:coreProperties>
</file>